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16" r:id="rId2"/>
    <p:sldId id="523" r:id="rId3"/>
    <p:sldId id="482" r:id="rId4"/>
    <p:sldId id="430" r:id="rId5"/>
    <p:sldId id="472" r:id="rId6"/>
    <p:sldId id="543" r:id="rId7"/>
    <p:sldId id="572" r:id="rId8"/>
    <p:sldId id="573" r:id="rId9"/>
    <p:sldId id="546" r:id="rId10"/>
    <p:sldId id="480" r:id="rId11"/>
    <p:sldId id="547" r:id="rId12"/>
    <p:sldId id="575" r:id="rId13"/>
    <p:sldId id="599" r:id="rId14"/>
    <p:sldId id="551" r:id="rId15"/>
    <p:sldId id="552" r:id="rId16"/>
    <p:sldId id="550" r:id="rId17"/>
    <p:sldId id="549" r:id="rId18"/>
    <p:sldId id="473" r:id="rId19"/>
    <p:sldId id="600" r:id="rId20"/>
    <p:sldId id="601" r:id="rId21"/>
    <p:sldId id="474" r:id="rId22"/>
    <p:sldId id="479" r:id="rId23"/>
    <p:sldId id="558" r:id="rId24"/>
    <p:sldId id="476" r:id="rId25"/>
    <p:sldId id="559" r:id="rId26"/>
    <p:sldId id="560" r:id="rId27"/>
    <p:sldId id="561" r:id="rId28"/>
    <p:sldId id="485" r:id="rId29"/>
    <p:sldId id="486" r:id="rId30"/>
    <p:sldId id="487" r:id="rId31"/>
    <p:sldId id="488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130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10" Type="http://schemas.openxmlformats.org/officeDocument/2006/relationships/image" Target="../media/image10.tiff"/><Relationship Id="rId4" Type="http://schemas.openxmlformats.org/officeDocument/2006/relationships/image" Target="../media/image5.png"/><Relationship Id="rId9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tiff"/><Relationship Id="rId11" Type="http://schemas.openxmlformats.org/officeDocument/2006/relationships/image" Target="../media/image22.png"/><Relationship Id="rId5" Type="http://schemas.openxmlformats.org/officeDocument/2006/relationships/image" Target="../media/image12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tiff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10.xml"/><Relationship Id="rId7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3.xml"/><Relationship Id="rId7" Type="http://schemas.openxmlformats.org/officeDocument/2006/relationships/image" Target="../media/image34.tif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16.xml"/><Relationship Id="rId7" Type="http://schemas.openxmlformats.org/officeDocument/2006/relationships/image" Target="../media/image1.jpeg"/><Relationship Id="rId12" Type="http://schemas.openxmlformats.org/officeDocument/2006/relationships/image" Target="../media/image49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8.png"/><Relationship Id="rId5" Type="http://schemas.openxmlformats.org/officeDocument/2006/relationships/tags" Target="../tags/tag18.xml"/><Relationship Id="rId10" Type="http://schemas.openxmlformats.org/officeDocument/2006/relationships/image" Target="../media/image52.jpeg"/><Relationship Id="rId4" Type="http://schemas.openxmlformats.org/officeDocument/2006/relationships/tags" Target="../tags/tag17.xml"/><Relationship Id="rId9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10.tif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10.tif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10.tif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分数的意义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44690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分数的意义和性质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61872" y="371050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分数与除法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" name="正圆"/>
          <p:cNvSpPr>
            <a:spLocks noChangeAspect="1"/>
          </p:cNvSpPr>
          <p:nvPr/>
        </p:nvSpPr>
        <p:spPr>
          <a:xfrm>
            <a:off x="3432810" y="2406650"/>
            <a:ext cx="1827530" cy="1827530"/>
          </a:xfrm>
          <a:prstGeom prst="ellipse">
            <a:avLst/>
          </a:prstGeom>
          <a:solidFill>
            <a:schemeClr val="bg1"/>
          </a:solidFill>
          <a:ln>
            <a:solidFill>
              <a:srgbClr val="62BB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09" name="Rectangle 27"/>
          <p:cNvSpPr/>
          <p:nvPr/>
        </p:nvSpPr>
        <p:spPr>
          <a:xfrm>
            <a:off x="1735455" y="1315720"/>
            <a:ext cx="820356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2DCDB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想：求每人分得多少个，要算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÷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得多少。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0070" y="2245360"/>
            <a:ext cx="2805430" cy="2276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3432810" y="4573270"/>
            <a:ext cx="2887663" cy="971550"/>
            <a:chOff x="3120" y="5185"/>
            <a:chExt cx="4549" cy="1530"/>
          </a:xfrm>
        </p:grpSpPr>
        <p:sp>
          <p:nvSpPr>
            <p:cNvPr id="12293" name="Rectangle 27"/>
            <p:cNvSpPr/>
            <p:nvPr/>
          </p:nvSpPr>
          <p:spPr>
            <a:xfrm>
              <a:off x="3120" y="5494"/>
              <a:ext cx="4549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÷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3=    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（个）</a:t>
              </a:r>
            </a:p>
          </p:txBody>
        </p:sp>
        <p:graphicFrame>
          <p:nvGraphicFramePr>
            <p:cNvPr id="12294" name="对象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147" y="5185"/>
            <a:ext cx="576" cy="1530"/>
          </p:xfrm>
          <a:graphic>
            <a:graphicData uri="http://schemas.openxmlformats.org/presentationml/2006/ole">
              <p:oleObj spid="_x0000_s3088" r:id="rId8" imgW="152280" imgH="406080" progId="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6640195" y="2499995"/>
            <a:ext cx="3399790" cy="2956560"/>
            <a:chOff x="10457" y="3937"/>
            <a:chExt cx="5354" cy="4656"/>
          </a:xfrm>
        </p:grpSpPr>
        <p:sp>
          <p:nvSpPr>
            <p:cNvPr id="227" name="椭圆形标注"/>
            <p:cNvSpPr/>
            <p:nvPr/>
          </p:nvSpPr>
          <p:spPr>
            <a:xfrm>
              <a:off x="10457" y="3937"/>
              <a:ext cx="5355" cy="1375"/>
            </a:xfrm>
            <a:prstGeom prst="wedgeEllipseCallout">
              <a:avLst>
                <a:gd name="adj1" fmla="val -25046"/>
                <a:gd name="adj2" fmla="val 65698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魏碑_GBK" panose="03000509000000000000" pitchFamily="65" charset="-122"/>
                  <a:ea typeface="方正魏碑_GBK" panose="03000509000000000000" pitchFamily="65" charset="-122"/>
                  <a:cs typeface="+mn-cs"/>
                </a:rPr>
                <a:t>每人分得  个</a:t>
              </a:r>
            </a:p>
          </p:txBody>
        </p:sp>
        <p:graphicFrame>
          <p:nvGraphicFramePr>
            <p:cNvPr id="9" name="对象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3729" y="4049"/>
            <a:ext cx="430" cy="1150"/>
          </p:xfrm>
          <a:graphic>
            <a:graphicData uri="http://schemas.openxmlformats.org/presentationml/2006/ole">
              <p:oleObj spid="_x0000_s3086" r:id="rId9" imgW="152280" imgH="406080" progId="">
                <p:embed/>
              </p:oleObj>
            </a:graphicData>
          </a:graphic>
        </p:graphicFrame>
        <p:pic>
          <p:nvPicPr>
            <p:cNvPr id="53" name="Picture 2" descr="C:\Users\Administrator\Desktop\人教四色.tif"/>
            <p:cNvPicPr>
              <a:picLocks noChangeAspect="1" noChangeArrowheads="1"/>
            </p:cNvPicPr>
            <p:nvPr/>
          </p:nvPicPr>
          <p:blipFill rotWithShape="1">
            <a:blip r:embed="rId10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573"/>
            <a:stretch>
              <a:fillRect/>
            </a:stretch>
          </p:blipFill>
          <p:spPr bwMode="auto">
            <a:xfrm>
              <a:off x="11343" y="5199"/>
              <a:ext cx="3584" cy="339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40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3313" name="Rectangle 27"/>
          <p:cNvSpPr/>
          <p:nvPr/>
        </p:nvSpPr>
        <p:spPr>
          <a:xfrm>
            <a:off x="1943418" y="1280795"/>
            <a:ext cx="84216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把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个月饼平均分给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4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人，每人分得多少个？</a:t>
            </a:r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</a:p>
        </p:txBody>
      </p:sp>
      <p:sp>
        <p:nvSpPr>
          <p:cNvPr id="21" name="Rectangle 27"/>
          <p:cNvSpPr/>
          <p:nvPr/>
        </p:nvSpPr>
        <p:spPr>
          <a:xfrm>
            <a:off x="2356485" y="5405120"/>
            <a:ext cx="81260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2DCDB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想：求每人分得多少个，要算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÷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4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得多少。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2280" y="1859915"/>
            <a:ext cx="49720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47" grpId="0" bldLvl="0" animBg="1"/>
      <p:bldP spid="47" grpId="1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8763635" y="3890645"/>
            <a:ext cx="2889250" cy="971550"/>
            <a:chOff x="3120" y="5230"/>
            <a:chExt cx="4549" cy="1530"/>
          </a:xfrm>
        </p:grpSpPr>
        <p:sp>
          <p:nvSpPr>
            <p:cNvPr id="29" name="Rectangle 27"/>
            <p:cNvSpPr/>
            <p:nvPr/>
          </p:nvSpPr>
          <p:spPr>
            <a:xfrm>
              <a:off x="3120" y="5607"/>
              <a:ext cx="4549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÷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4=   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（个）</a:t>
              </a:r>
            </a:p>
          </p:txBody>
        </p:sp>
        <p:graphicFrame>
          <p:nvGraphicFramePr>
            <p:cNvPr id="30" name="对象 2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084" y="5230"/>
            <a:ext cx="576" cy="1530"/>
          </p:xfrm>
          <a:graphic>
            <a:graphicData uri="http://schemas.openxmlformats.org/presentationml/2006/ole">
              <p:oleObj spid="_x0000_s22529" r:id="rId7" imgW="152280" imgH="406080" progId="">
                <p:embed/>
              </p:oleObj>
            </a:graphicData>
          </a:graphic>
        </p:graphicFrame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965" y="2640330"/>
            <a:ext cx="1819910" cy="187579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3100705" y="2322195"/>
            <a:ext cx="530225" cy="2511425"/>
          </a:xfrm>
          <a:prstGeom prst="leftBrace">
            <a:avLst>
              <a:gd name="adj1" fmla="val 51017"/>
              <a:gd name="adj2" fmla="val 4960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7925" y="1818005"/>
            <a:ext cx="1911350" cy="11931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7925" y="2936240"/>
            <a:ext cx="1911350" cy="1193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7925" y="4015105"/>
            <a:ext cx="1911350" cy="1193165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3469640" y="1193800"/>
            <a:ext cx="2407920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一个一个地分</a:t>
            </a:r>
          </a:p>
        </p:txBody>
      </p:sp>
      <p:sp>
        <p:nvSpPr>
          <p:cNvPr id="14" name="右箭头 13"/>
          <p:cNvSpPr/>
          <p:nvPr/>
        </p:nvSpPr>
        <p:spPr>
          <a:xfrm>
            <a:off x="5877560" y="2103120"/>
            <a:ext cx="755015" cy="401955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5877560" y="3192145"/>
            <a:ext cx="755015" cy="401955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877560" y="4269740"/>
            <a:ext cx="755015" cy="401955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0860" y="1818005"/>
            <a:ext cx="952500" cy="885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0860" y="2950210"/>
            <a:ext cx="952500" cy="8858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0860" y="4044950"/>
            <a:ext cx="952500" cy="885825"/>
          </a:xfrm>
          <a:prstGeom prst="rect">
            <a:avLst/>
          </a:prstGeom>
        </p:spPr>
      </p:pic>
      <p:sp>
        <p:nvSpPr>
          <p:cNvPr id="20" name="左大括号 19"/>
          <p:cNvSpPr/>
          <p:nvPr/>
        </p:nvSpPr>
        <p:spPr>
          <a:xfrm rot="10800000">
            <a:off x="8081645" y="2160270"/>
            <a:ext cx="530225" cy="2511425"/>
          </a:xfrm>
          <a:prstGeom prst="leftBrace">
            <a:avLst>
              <a:gd name="adj1" fmla="val 51017"/>
              <a:gd name="adj2" fmla="val 4960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3985" y="2771775"/>
            <a:ext cx="1680845" cy="109029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706485" y="1398270"/>
            <a:ext cx="2407920" cy="960120"/>
            <a:chOff x="13711" y="2202"/>
            <a:chExt cx="3792" cy="1512"/>
          </a:xfrm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13711" y="2312"/>
              <a:ext cx="3792" cy="1403"/>
            </a:xfrm>
            <a:prstGeom prst="wedgeRoundRectCallout">
              <a:avLst>
                <a:gd name="adj1" fmla="val -48530"/>
                <a:gd name="adj2" fmla="val -246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l"/>
              <a:endPara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  <a:p>
              <a:pPr algn="l"/>
              <a:r>
                <a:rPr lang="zh-CN" altLang="en-US" sz="28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每人分得</a:t>
              </a:r>
            </a:p>
            <a:p>
              <a:pPr algn="l"/>
              <a:endPara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sp>
          <p:nvSpPr>
            <p:cNvPr id="44" name="TextBox 16"/>
            <p:cNvSpPr txBox="1"/>
            <p:nvPr/>
          </p:nvSpPr>
          <p:spPr>
            <a:xfrm>
              <a:off x="16296" y="2202"/>
              <a:ext cx="612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45" name="TextBox 17"/>
            <p:cNvSpPr txBox="1"/>
            <p:nvPr/>
          </p:nvSpPr>
          <p:spPr>
            <a:xfrm>
              <a:off x="16272" y="2795"/>
              <a:ext cx="612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lt"/>
                  <a:ea typeface="+mj-ea"/>
                </a:rPr>
                <a:t>4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6296" y="2998"/>
              <a:ext cx="563" cy="2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3927264" y="5615305"/>
            <a:ext cx="6601993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把“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1”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平均分成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份，表示这样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份的数。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2171700" y="5552440"/>
            <a:ext cx="220789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的意义是</a:t>
            </a:r>
            <a:endParaRPr lang="zh-CN" altLang="en-US" sz="8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1990478" y="5232686"/>
            <a:ext cx="43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3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1989743" y="5718494"/>
            <a:ext cx="569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4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924152" y="5814302"/>
            <a:ext cx="515573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20" grpId="0" bldLvl="0" animBg="1"/>
      <p:bldP spid="20" grpId="1" animBg="1"/>
      <p:bldP spid="24" grpId="0" bldLvl="0" animBg="1" autoUpdateAnimBg="0"/>
      <p:bldP spid="27" grpId="0"/>
      <p:bldP spid="33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8763635" y="3862070"/>
            <a:ext cx="2889250" cy="971550"/>
            <a:chOff x="3120" y="5185"/>
            <a:chExt cx="4549" cy="1530"/>
          </a:xfrm>
        </p:grpSpPr>
        <p:sp>
          <p:nvSpPr>
            <p:cNvPr id="29" name="Rectangle 27"/>
            <p:cNvSpPr/>
            <p:nvPr/>
          </p:nvSpPr>
          <p:spPr>
            <a:xfrm>
              <a:off x="3120" y="5607"/>
              <a:ext cx="4549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÷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4=   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（个）</a:t>
              </a:r>
            </a:p>
          </p:txBody>
        </p:sp>
        <p:graphicFrame>
          <p:nvGraphicFramePr>
            <p:cNvPr id="30" name="对象 2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114" y="5185"/>
            <a:ext cx="576" cy="1530"/>
          </p:xfrm>
          <a:graphic>
            <a:graphicData uri="http://schemas.openxmlformats.org/presentationml/2006/ole">
              <p:oleObj spid="_x0000_s24577" r:id="rId7" imgW="152280" imgH="406080" progId="">
                <p:embed/>
              </p:oleObj>
            </a:graphicData>
          </a:graphic>
        </p:graphicFrame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965" y="2640330"/>
            <a:ext cx="1819910" cy="187579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5160010" y="2287905"/>
            <a:ext cx="530225" cy="2511425"/>
          </a:xfrm>
          <a:prstGeom prst="leftBrace">
            <a:avLst>
              <a:gd name="adj1" fmla="val 51017"/>
              <a:gd name="adj2" fmla="val 4960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809875" y="2209800"/>
            <a:ext cx="2407920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平均分成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份</a:t>
            </a:r>
          </a:p>
        </p:txBody>
      </p:sp>
      <p:sp>
        <p:nvSpPr>
          <p:cNvPr id="15" name="右箭头 14"/>
          <p:cNvSpPr/>
          <p:nvPr/>
        </p:nvSpPr>
        <p:spPr>
          <a:xfrm>
            <a:off x="3296285" y="3342640"/>
            <a:ext cx="1592580" cy="401955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rot="10800000">
            <a:off x="8081645" y="2160270"/>
            <a:ext cx="530225" cy="2511425"/>
          </a:xfrm>
          <a:prstGeom prst="leftBrace">
            <a:avLst>
              <a:gd name="adj1" fmla="val 51017"/>
              <a:gd name="adj2" fmla="val 4960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706485" y="1398270"/>
            <a:ext cx="2407920" cy="1017905"/>
            <a:chOff x="13711" y="2202"/>
            <a:chExt cx="3792" cy="1603"/>
          </a:xfrm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13711" y="2312"/>
              <a:ext cx="3792" cy="1403"/>
            </a:xfrm>
            <a:prstGeom prst="wedgeRoundRectCallout">
              <a:avLst>
                <a:gd name="adj1" fmla="val -48530"/>
                <a:gd name="adj2" fmla="val -246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l"/>
              <a:endPara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  <a:p>
              <a:pPr algn="l"/>
              <a:r>
                <a:rPr lang="zh-CN" altLang="en-US" sz="28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其中一份是</a:t>
              </a:r>
            </a:p>
            <a:p>
              <a:pPr algn="l"/>
              <a:endPara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sp>
          <p:nvSpPr>
            <p:cNvPr id="44" name="TextBox 16"/>
            <p:cNvSpPr txBox="1"/>
            <p:nvPr/>
          </p:nvSpPr>
          <p:spPr>
            <a:xfrm>
              <a:off x="16716" y="2202"/>
              <a:ext cx="612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45" name="TextBox 17"/>
            <p:cNvSpPr txBox="1"/>
            <p:nvPr/>
          </p:nvSpPr>
          <p:spPr>
            <a:xfrm>
              <a:off x="16692" y="2886"/>
              <a:ext cx="612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lt"/>
                  <a:ea typeface="+mj-ea"/>
                </a:rPr>
                <a:t>4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6716" y="2998"/>
              <a:ext cx="563" cy="2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3936478" y="5629593"/>
            <a:ext cx="6575000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zh-CN" altLang="en-US" sz="2800" dirty="0" smtClea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800" dirty="0" smtClea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平均分成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份，表示这样</a:t>
            </a:r>
            <a:r>
              <a:rPr 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份的数。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2181225" y="5552440"/>
            <a:ext cx="220789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的意义是</a:t>
            </a:r>
            <a:endParaRPr lang="zh-CN" altLang="en-US" sz="8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2000003" y="5232686"/>
            <a:ext cx="43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3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1999268" y="5718494"/>
            <a:ext cx="569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4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933677" y="5814302"/>
            <a:ext cx="515573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2955" y="2122170"/>
            <a:ext cx="2045970" cy="25495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331" b="47073"/>
          <a:stretch>
            <a:fillRect/>
          </a:stretch>
        </p:blipFill>
        <p:spPr>
          <a:xfrm>
            <a:off x="9046845" y="2512695"/>
            <a:ext cx="893445" cy="134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3" grpId="0" bldLvl="0" animBg="1"/>
      <p:bldP spid="13" grpId="1" animBg="1"/>
      <p:bldP spid="15" grpId="0" bldLvl="0" animBg="1"/>
      <p:bldP spid="15" grpId="1" animBg="1"/>
      <p:bldP spid="20" grpId="0" bldLvl="0" animBg="1"/>
      <p:bldP spid="20" grpId="1" animBg="1"/>
      <p:bldP spid="13341" grpId="0" bldLvl="0" animBg="1" autoUpdateAnimBg="0"/>
      <p:bldP spid="1334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2279650" y="2510334"/>
            <a:ext cx="6685280" cy="646707"/>
          </a:xfrm>
          <a:prstGeom prst="roundRect">
            <a:avLst/>
          </a:prstGeom>
          <a:solidFill>
            <a:srgbClr val="FFFF99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你发现分数与除法有什么关系？</a:t>
            </a:r>
          </a:p>
        </p:txBody>
      </p:sp>
      <p:grpSp>
        <p:nvGrpSpPr>
          <p:cNvPr id="15364" name="Group 4"/>
          <p:cNvGrpSpPr/>
          <p:nvPr/>
        </p:nvGrpSpPr>
        <p:grpSpPr bwMode="auto">
          <a:xfrm>
            <a:off x="2854266" y="1104771"/>
            <a:ext cx="1901824" cy="1033461"/>
            <a:chOff x="0" y="0"/>
            <a:chExt cx="1198" cy="651"/>
          </a:xfrm>
        </p:grpSpPr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835" y="0"/>
              <a:ext cx="363" cy="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1</a:t>
              </a: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3</a:t>
              </a:r>
            </a:p>
          </p:txBody>
        </p:sp>
        <p:sp>
          <p:nvSpPr>
            <p:cNvPr id="15366" name="Text Box 6"/>
            <p:cNvSpPr txBox="1">
              <a:spLocks noChangeArrowheads="1"/>
            </p:cNvSpPr>
            <p:nvPr/>
          </p:nvSpPr>
          <p:spPr bwMode="auto">
            <a:xfrm>
              <a:off x="0" y="76"/>
              <a:ext cx="104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1÷3=</a:t>
              </a:r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>
              <a:off x="835" y="285"/>
              <a:ext cx="272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3600">
                <a:latin typeface="+mn-ea"/>
                <a:ea typeface="+mn-ea"/>
              </a:endParaRPr>
            </a:p>
          </p:txBody>
        </p:sp>
      </p:grpSp>
      <p:grpSp>
        <p:nvGrpSpPr>
          <p:cNvPr id="15368" name="Group 8"/>
          <p:cNvGrpSpPr/>
          <p:nvPr/>
        </p:nvGrpSpPr>
        <p:grpSpPr bwMode="auto">
          <a:xfrm>
            <a:off x="5519678" y="1020633"/>
            <a:ext cx="4186238" cy="1033464"/>
            <a:chOff x="0" y="-24"/>
            <a:chExt cx="2637" cy="651"/>
          </a:xfrm>
        </p:grpSpPr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817" y="-24"/>
              <a:ext cx="363" cy="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3</a:t>
              </a: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4</a:t>
              </a:r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0" y="51"/>
              <a:ext cx="263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3600" dirty="0">
                  <a:solidFill>
                    <a:srgbClr val="C00000"/>
                  </a:solidFill>
                  <a:latin typeface="+mn-ea"/>
                  <a:ea typeface="+mn-ea"/>
                </a:rPr>
                <a:t>3÷4=  </a:t>
              </a:r>
            </a:p>
          </p:txBody>
        </p:sp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>
              <a:off x="817" y="260"/>
              <a:ext cx="272" cy="0"/>
            </a:xfrm>
            <a:prstGeom prst="line">
              <a:avLst/>
            </a:prstGeom>
            <a:noFill/>
            <a:ln w="28575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3600">
                <a:latin typeface="+mn-ea"/>
                <a:ea typeface="+mn-ea"/>
              </a:endParaRPr>
            </a:p>
          </p:txBody>
        </p:sp>
      </p:grpSp>
      <p:grpSp>
        <p:nvGrpSpPr>
          <p:cNvPr id="15377" name="Group 17"/>
          <p:cNvGrpSpPr/>
          <p:nvPr/>
        </p:nvGrpSpPr>
        <p:grpSpPr bwMode="auto">
          <a:xfrm>
            <a:off x="3114361" y="4483443"/>
            <a:ext cx="6264855" cy="1439864"/>
            <a:chOff x="-479" y="313"/>
            <a:chExt cx="3963" cy="907"/>
          </a:xfrm>
        </p:grpSpPr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1758" y="313"/>
              <a:ext cx="117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9900CC"/>
                  </a:solidFill>
                </a:rPr>
                <a:t>被除数</a:t>
              </a:r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-479" y="498"/>
              <a:ext cx="396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9900CC"/>
                  </a:solidFill>
                  <a:latin typeface="楷体_GB2312" panose="02010609030101010101" pitchFamily="49" charset="-122"/>
                </a:rPr>
                <a:t>被除数</a:t>
              </a:r>
              <a:r>
                <a:rPr lang="en-US" sz="4000" dirty="0">
                  <a:solidFill>
                    <a:srgbClr val="9900CC"/>
                  </a:solidFill>
                  <a:latin typeface="楷体_GB2312" panose="02010609030101010101" pitchFamily="49" charset="-122"/>
                </a:rPr>
                <a:t>÷</a:t>
              </a:r>
              <a:r>
                <a:rPr lang="zh-CN" altLang="en-US" sz="4000" dirty="0">
                  <a:solidFill>
                    <a:srgbClr val="9900CC"/>
                  </a:solidFill>
                  <a:latin typeface="楷体_GB2312" panose="02010609030101010101" pitchFamily="49" charset="-122"/>
                </a:rPr>
                <a:t>除数</a:t>
              </a:r>
              <a:r>
                <a:rPr lang="en-US" sz="4000" dirty="0" smtClean="0">
                  <a:solidFill>
                    <a:srgbClr val="9900CC"/>
                  </a:solidFill>
                  <a:latin typeface="楷体_GB2312" panose="02010609030101010101" pitchFamily="49" charset="-122"/>
                </a:rPr>
                <a:t>= </a:t>
              </a:r>
              <a:endParaRPr lang="en-US" sz="4000" dirty="0">
                <a:solidFill>
                  <a:srgbClr val="9900CC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15380" name="Line 20"/>
            <p:cNvSpPr>
              <a:spLocks noChangeShapeType="1"/>
            </p:cNvSpPr>
            <p:nvPr/>
          </p:nvSpPr>
          <p:spPr bwMode="auto">
            <a:xfrm>
              <a:off x="1740" y="726"/>
              <a:ext cx="1015" cy="0"/>
            </a:xfrm>
            <a:prstGeom prst="line">
              <a:avLst/>
            </a:prstGeom>
            <a:noFill/>
            <a:ln w="28575" cmpd="sng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/>
            </a:p>
          </p:txBody>
        </p:sp>
        <p:sp>
          <p:nvSpPr>
            <p:cNvPr id="15382" name="Text Box 22"/>
            <p:cNvSpPr txBox="1">
              <a:spLocks noChangeArrowheads="1"/>
            </p:cNvSpPr>
            <p:nvPr/>
          </p:nvSpPr>
          <p:spPr bwMode="auto">
            <a:xfrm>
              <a:off x="1848" y="774"/>
              <a:ext cx="86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9900CC"/>
                  </a:solidFill>
                </a:rPr>
                <a:t>除数</a:t>
              </a:r>
            </a:p>
          </p:txBody>
        </p:sp>
      </p:grp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135380" y="3511550"/>
            <a:ext cx="10828020" cy="659130"/>
          </a:xfrm>
          <a:custGeom>
            <a:avLst/>
            <a:gdLst>
              <a:gd name="connsiteX0" fmla="*/ 142 w 17052"/>
              <a:gd name="connsiteY0" fmla="*/ 31 h 1038"/>
              <a:gd name="connsiteX1" fmla="*/ 16855 w 17052"/>
              <a:gd name="connsiteY1" fmla="*/ 0 h 1038"/>
              <a:gd name="connsiteX2" fmla="*/ 17052 w 17052"/>
              <a:gd name="connsiteY2" fmla="*/ 1038 h 1038"/>
              <a:gd name="connsiteX3" fmla="*/ 0 w 17052"/>
              <a:gd name="connsiteY3" fmla="*/ 1038 h 1038"/>
              <a:gd name="connsiteX4" fmla="*/ 142 w 17052"/>
              <a:gd name="connsiteY4" fmla="*/ 31 h 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2" h="1038">
                <a:moveTo>
                  <a:pt x="142" y="31"/>
                </a:moveTo>
                <a:lnTo>
                  <a:pt x="16855" y="0"/>
                </a:lnTo>
                <a:lnTo>
                  <a:pt x="17052" y="1038"/>
                </a:lnTo>
                <a:lnTo>
                  <a:pt x="0" y="1038"/>
                </a:lnTo>
                <a:lnTo>
                  <a:pt x="142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  <a:latin typeface="楷体_GB2312" panose="02010609030101010101" pitchFamily="49" charset="-122"/>
              </a:rPr>
              <a:t>被除数相当于分数的分子，除数相当于分数的分母。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2042160" y="1487170"/>
            <a:ext cx="77057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你能用字母表示分数与除法的关系吗？</a:t>
            </a:r>
            <a:endParaRPr lang="zh-CN" altLang="en-US" sz="32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71850" y="2421890"/>
            <a:ext cx="5209753" cy="1287463"/>
            <a:chOff x="1782" y="5151"/>
            <a:chExt cx="8203" cy="2027"/>
          </a:xfrm>
        </p:grpSpPr>
        <p:sp>
          <p:nvSpPr>
            <p:cNvPr id="22" name="Rectangle 27"/>
            <p:cNvSpPr/>
            <p:nvPr/>
          </p:nvSpPr>
          <p:spPr>
            <a:xfrm>
              <a:off x="1782" y="5769"/>
              <a:ext cx="8203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÷  </a:t>
              </a:r>
              <a:r>
                <a:rPr lang="en-US" altLang="zh-CN" sz="32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        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（</a:t>
              </a:r>
              <a:r>
                <a:rPr lang="en-US" altLang="zh-CN" sz="32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+mn-ea"/>
                </a:rPr>
                <a:t>b </a:t>
              </a:r>
              <a:r>
                <a:rPr lang="en-US" altLang="zh-CN" sz="32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+mn-ea"/>
                </a:rPr>
                <a:t>≠ 0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）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endPara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23" name="组合 16"/>
            <p:cNvGrpSpPr/>
            <p:nvPr/>
          </p:nvGrpSpPr>
          <p:grpSpPr>
            <a:xfrm>
              <a:off x="4563" y="5151"/>
              <a:ext cx="3363" cy="2027"/>
              <a:chOff x="6633" y="5151"/>
              <a:chExt cx="3363" cy="2027"/>
            </a:xfrm>
          </p:grpSpPr>
          <p:sp>
            <p:nvSpPr>
              <p:cNvPr id="24" name="Rectangle 27"/>
              <p:cNvSpPr/>
              <p:nvPr/>
            </p:nvSpPr>
            <p:spPr>
              <a:xfrm>
                <a:off x="6805" y="5151"/>
                <a:ext cx="3191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2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a</a:t>
                </a:r>
                <a:r>
                  <a:rPr lang="zh-CN" altLang="en-US" sz="32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  </a:t>
                </a:r>
              </a:p>
            </p:txBody>
          </p:sp>
          <p:sp>
            <p:nvSpPr>
              <p:cNvPr id="25" name="Rectangle 27"/>
              <p:cNvSpPr/>
              <p:nvPr/>
            </p:nvSpPr>
            <p:spPr>
              <a:xfrm>
                <a:off x="6760" y="6266"/>
                <a:ext cx="2166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2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r>
                  <a:rPr lang="zh-CN" altLang="en-US" sz="32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 </a:t>
                </a: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6633" y="6166"/>
                <a:ext cx="965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/>
          <p:cNvSpPr txBox="1"/>
          <p:nvPr/>
        </p:nvSpPr>
        <p:spPr>
          <a:xfrm>
            <a:off x="3287395" y="3285490"/>
            <a:ext cx="675005" cy="25641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......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被除数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306570" y="3285490"/>
            <a:ext cx="675005" cy="324929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......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除数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137785" y="4618355"/>
            <a:ext cx="45513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_GBK" panose="03000509000000000000" pitchFamily="65" charset="-122"/>
              </a:rPr>
              <a:t>想：为什么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方正魏碑_GBK" panose="03000509000000000000" pitchFamily="65" charset="-122"/>
              </a:rPr>
              <a:t>b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_GBK" panose="03000509000000000000" pitchFamily="65" charset="-122"/>
              </a:rPr>
              <a:t>≠ 0</a:t>
            </a:r>
            <a:r>
              <a:rPr lang="zh-CN" altLang="en-US" sz="3200" b="1" dirty="0">
                <a:solidFill>
                  <a:srgbClr val="FF0000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266" name="Rectangle 27"/>
          <p:cNvSpPr/>
          <p:nvPr/>
        </p:nvSpPr>
        <p:spPr>
          <a:xfrm>
            <a:off x="2361565" y="1203325"/>
            <a:ext cx="931672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小新家养鹅 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7 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只，养鸭 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10 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只，养鸡 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20 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只。鹅的只数是鸭的几分之几？鸡的只数是鸭的多少倍？</a:t>
            </a:r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1281430" y="133604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7" name="矩形 6"/>
          <p:cNvSpPr/>
          <p:nvPr/>
        </p:nvSpPr>
        <p:spPr>
          <a:xfrm>
            <a:off x="3166942" y="4226024"/>
            <a:ext cx="77057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题中的两个问题有什么关系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zh-CN" sz="2800" dirty="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6705" y="2601215"/>
            <a:ext cx="191960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自学要求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3250" y="2798079"/>
            <a:ext cx="764648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想一想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答案是多少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6745" y="3559175"/>
            <a:ext cx="89115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有什么办法说明自己的答案是正确的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怎样说明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47" grpId="0" bldLvl="0" animBg="1"/>
      <p:bldP spid="47" grpId="1" animBg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圆角矩形 8"/>
          <p:cNvSpPr/>
          <p:nvPr/>
        </p:nvSpPr>
        <p:spPr>
          <a:xfrm>
            <a:off x="1914525" y="2787650"/>
            <a:ext cx="2386330" cy="520065"/>
          </a:xfrm>
          <a:prstGeom prst="round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阅读与理解</a:t>
            </a:r>
          </a:p>
        </p:txBody>
      </p:sp>
      <p:sp>
        <p:nvSpPr>
          <p:cNvPr id="11266" name="Rectangle 27"/>
          <p:cNvSpPr/>
          <p:nvPr/>
        </p:nvSpPr>
        <p:spPr>
          <a:xfrm>
            <a:off x="2361565" y="1203325"/>
            <a:ext cx="931672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小新家养鹅 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7 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只，养鸭 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10 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只，养鸡 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20 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只。鹅的只数是鸭的几分之几？鸡的只数是鸭的多少倍？</a:t>
            </a:r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1281430" y="133604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2680970" y="3400425"/>
            <a:ext cx="4024630" cy="1207135"/>
          </a:xfrm>
          <a:prstGeom prst="wedgeRoundRectCallout">
            <a:avLst>
              <a:gd name="adj1" fmla="val -51956"/>
              <a:gd name="adj2" fmla="val 4268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66FF33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“鹅的只数是鸭的几分之几？”是什么意思？</a:t>
            </a:r>
          </a:p>
        </p:txBody>
      </p:sp>
      <p:pic>
        <p:nvPicPr>
          <p:cNvPr id="18436" name="Picture 4" descr="s3(2)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6063" y="4265131"/>
            <a:ext cx="1260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Picture 5" descr="5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23450" y="4084156"/>
            <a:ext cx="1728788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7445375" y="3420110"/>
            <a:ext cx="2959100" cy="1141730"/>
          </a:xfrm>
          <a:prstGeom prst="wedgeRoundRectCallout">
            <a:avLst>
              <a:gd name="adj1" fmla="val 40171"/>
              <a:gd name="adj2" fmla="val 6468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66FF33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就是求7只是10只的几分之几。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892675" y="2676996"/>
            <a:ext cx="5694680" cy="5219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问题1：鹅的只数是鸭的几分之几？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435" grpId="0" bldLvl="0" animBg="1" autoUpdateAnimBg="0"/>
      <p:bldP spid="18438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1647190" y="1327785"/>
            <a:ext cx="2445385" cy="501015"/>
          </a:xfrm>
          <a:prstGeom prst="round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分析与解答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959225" y="2435225"/>
            <a:ext cx="2801938" cy="247650"/>
            <a:chOff x="4035" y="2580"/>
            <a:chExt cx="4413" cy="390"/>
          </a:xfrm>
        </p:grpSpPr>
        <p:sp>
          <p:nvSpPr>
            <p:cNvPr id="184" name=" 184"/>
            <p:cNvSpPr/>
            <p:nvPr/>
          </p:nvSpPr>
          <p:spPr>
            <a:xfrm>
              <a:off x="4035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 184"/>
            <p:cNvSpPr/>
            <p:nvPr/>
          </p:nvSpPr>
          <p:spPr>
            <a:xfrm>
              <a:off x="4483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 184"/>
            <p:cNvSpPr/>
            <p:nvPr/>
          </p:nvSpPr>
          <p:spPr>
            <a:xfrm>
              <a:off x="4930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 184"/>
            <p:cNvSpPr/>
            <p:nvPr/>
          </p:nvSpPr>
          <p:spPr>
            <a:xfrm>
              <a:off x="5375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 184"/>
            <p:cNvSpPr/>
            <p:nvPr/>
          </p:nvSpPr>
          <p:spPr>
            <a:xfrm>
              <a:off x="5823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 184"/>
            <p:cNvSpPr/>
            <p:nvPr/>
          </p:nvSpPr>
          <p:spPr>
            <a:xfrm>
              <a:off x="6270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 184"/>
            <p:cNvSpPr/>
            <p:nvPr/>
          </p:nvSpPr>
          <p:spPr>
            <a:xfrm>
              <a:off x="6718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 184"/>
            <p:cNvSpPr/>
            <p:nvPr/>
          </p:nvSpPr>
          <p:spPr>
            <a:xfrm>
              <a:off x="7163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 184"/>
            <p:cNvSpPr/>
            <p:nvPr/>
          </p:nvSpPr>
          <p:spPr>
            <a:xfrm>
              <a:off x="7610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 184"/>
            <p:cNvSpPr/>
            <p:nvPr/>
          </p:nvSpPr>
          <p:spPr>
            <a:xfrm>
              <a:off x="8058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52875" y="2066925"/>
            <a:ext cx="1957388" cy="247650"/>
            <a:chOff x="4025" y="2000"/>
            <a:chExt cx="3082" cy="390"/>
          </a:xfrm>
        </p:grpSpPr>
        <p:sp>
          <p:nvSpPr>
            <p:cNvPr id="18" name=" 184"/>
            <p:cNvSpPr/>
            <p:nvPr/>
          </p:nvSpPr>
          <p:spPr>
            <a:xfrm>
              <a:off x="4025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 184"/>
            <p:cNvSpPr/>
            <p:nvPr/>
          </p:nvSpPr>
          <p:spPr>
            <a:xfrm>
              <a:off x="4482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 184"/>
            <p:cNvSpPr/>
            <p:nvPr/>
          </p:nvSpPr>
          <p:spPr>
            <a:xfrm>
              <a:off x="4930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 184"/>
            <p:cNvSpPr/>
            <p:nvPr/>
          </p:nvSpPr>
          <p:spPr>
            <a:xfrm>
              <a:off x="5375" y="2000"/>
              <a:ext cx="392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 184"/>
            <p:cNvSpPr/>
            <p:nvPr/>
          </p:nvSpPr>
          <p:spPr>
            <a:xfrm>
              <a:off x="5822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 184"/>
            <p:cNvSpPr/>
            <p:nvPr/>
          </p:nvSpPr>
          <p:spPr>
            <a:xfrm>
              <a:off x="6270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 184"/>
            <p:cNvSpPr/>
            <p:nvPr/>
          </p:nvSpPr>
          <p:spPr>
            <a:xfrm>
              <a:off x="6717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4140" y="2903532"/>
            <a:ext cx="3829685" cy="2173945"/>
            <a:chOff x="-440" y="3618"/>
            <a:chExt cx="6031" cy="3424"/>
          </a:xfrm>
        </p:grpSpPr>
        <p:sp>
          <p:nvSpPr>
            <p:cNvPr id="33" name="圆角矩形标注 32"/>
            <p:cNvSpPr/>
            <p:nvPr/>
          </p:nvSpPr>
          <p:spPr>
            <a:xfrm>
              <a:off x="-440" y="3618"/>
              <a:ext cx="6031" cy="3424"/>
            </a:xfrm>
            <a:prstGeom prst="wedgeRoundRectCallout">
              <a:avLst>
                <a:gd name="adj1" fmla="val -43815"/>
                <a:gd name="adj2" fmla="val 44274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把</a:t>
              </a: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10</a:t>
              </a: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只看作一个整体，平均分成</a:t>
              </a: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10</a:t>
              </a: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份，每份</a:t>
              </a: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1</a:t>
              </a: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只，</a:t>
              </a: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7</a:t>
              </a: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只就是这个整体的</a:t>
              </a: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  </a:t>
              </a: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  。</a:t>
              </a:r>
            </a:p>
          </p:txBody>
        </p:sp>
        <p:graphicFrame>
          <p:nvGraphicFramePr>
            <p:cNvPr id="12313" name="对象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3790" y="5778"/>
            <a:ext cx="631" cy="1184"/>
          </p:xfrm>
          <a:graphic>
            <a:graphicData uri="http://schemas.openxmlformats.org/presentationml/2006/ole">
              <p:oleObj spid="_x0000_s25602" r:id="rId7" imgW="215640" imgH="406080" progId="">
                <p:embed/>
              </p:oleObj>
            </a:graphicData>
          </a:graphic>
        </p:graphicFrame>
      </p:grpSp>
      <p:sp>
        <p:nvSpPr>
          <p:cNvPr id="35" name="圆角矩形标注 34"/>
          <p:cNvSpPr/>
          <p:nvPr/>
        </p:nvSpPr>
        <p:spPr>
          <a:xfrm>
            <a:off x="7632065" y="3027045"/>
            <a:ext cx="3634740" cy="1623060"/>
          </a:xfrm>
          <a:prstGeom prst="wedgeRoundRectCallout">
            <a:avLst>
              <a:gd name="adj1" fmla="val 48113"/>
              <a:gd name="adj2" fmla="val 22065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根据分数与除法的关系，求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7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只是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10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只的几分之几，可以用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7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÷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10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551438" y="4859973"/>
            <a:ext cx="2889250" cy="971550"/>
            <a:chOff x="5041" y="5411"/>
            <a:chExt cx="4549" cy="1530"/>
          </a:xfrm>
        </p:grpSpPr>
        <p:sp>
          <p:nvSpPr>
            <p:cNvPr id="12318" name="Rectangle 27"/>
            <p:cNvSpPr/>
            <p:nvPr/>
          </p:nvSpPr>
          <p:spPr>
            <a:xfrm>
              <a:off x="5041" y="5720"/>
              <a:ext cx="4549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7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÷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10=  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2319" name="对象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7264" y="5411"/>
            <a:ext cx="813" cy="1530"/>
          </p:xfrm>
          <a:graphic>
            <a:graphicData uri="http://schemas.openxmlformats.org/presentationml/2006/ole">
              <p:oleObj spid="_x0000_s25601" r:id="rId8" imgW="215640" imgH="406080" progId="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50 -0.017637 L -0.000019 0.053968 " pathEditMode="relative" rAng="0" ptsTypes="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089785" y="1429221"/>
            <a:ext cx="5339080" cy="5219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问题2：鸡的只数是鸭的多少倍？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3170555" y="2435860"/>
            <a:ext cx="1795145" cy="638175"/>
          </a:xfrm>
          <a:prstGeom prst="wedgeRoundRectCallout">
            <a:avLst>
              <a:gd name="adj1" fmla="val 48868"/>
              <a:gd name="adj2" fmla="val 4726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鸡：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20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</a:t>
            </a:r>
          </a:p>
        </p:txBody>
      </p:sp>
      <p:sp>
        <p:nvSpPr>
          <p:cNvPr id="27" name="圆角矩形标注 26"/>
          <p:cNvSpPr/>
          <p:nvPr/>
        </p:nvSpPr>
        <p:spPr>
          <a:xfrm>
            <a:off x="8020685" y="2435860"/>
            <a:ext cx="1889125" cy="676275"/>
          </a:xfrm>
          <a:prstGeom prst="wedgeRoundRectCallout">
            <a:avLst>
              <a:gd name="adj1" fmla="val -49899"/>
              <a:gd name="adj2" fmla="val 31314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鸭：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10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</a:t>
            </a:r>
          </a:p>
        </p:txBody>
      </p:sp>
      <p:sp>
        <p:nvSpPr>
          <p:cNvPr id="26" name="Rectangle 27"/>
          <p:cNvSpPr/>
          <p:nvPr/>
        </p:nvSpPr>
        <p:spPr>
          <a:xfrm>
            <a:off x="5378450" y="3439160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en-US" sz="3200" b="0" dirty="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20</a:t>
            </a:r>
            <a:r>
              <a:rPr lang="zh-CN" altLang="en-US" sz="3200" b="0" dirty="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÷</a:t>
            </a:r>
            <a:r>
              <a:rPr lang="en-US" altLang="zh-CN" sz="3200" b="0" dirty="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10=2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4" name="Rectangle 27"/>
          <p:cNvSpPr/>
          <p:nvPr/>
        </p:nvSpPr>
        <p:spPr>
          <a:xfrm>
            <a:off x="3850323" y="4139248"/>
            <a:ext cx="6059487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鸡的只数是鸭的只数的</a:t>
            </a:r>
            <a:r>
              <a:rPr lang="en-US" altLang="zh-CN" sz="32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lang="zh-CN" altLang="en-US" sz="32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7" grpId="0" animBg="1"/>
      <p:bldP spid="27" grpId="1" animBg="1"/>
      <p:bldP spid="26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0075" y="129254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62569" y="2300878"/>
            <a:ext cx="7629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1)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的意义是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66140" y="3669030"/>
            <a:ext cx="115504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分数单位是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，它有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个这样的分数单位。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1670862" y="200849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1678335" y="24859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670861" y="258455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6"/>
          <p:cNvSpPr txBox="1"/>
          <p:nvPr/>
        </p:nvSpPr>
        <p:spPr>
          <a:xfrm>
            <a:off x="1866589" y="325484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874062" y="3732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66588" y="383091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9"/>
          <p:cNvSpPr txBox="1"/>
          <p:nvPr/>
        </p:nvSpPr>
        <p:spPr>
          <a:xfrm>
            <a:off x="5168991" y="337664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5176464" y="38541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168990" y="395270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4905807" y="2292166"/>
            <a:ext cx="26340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5720300" y="201284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5727773" y="2490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720299" y="258891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6"/>
          <p:cNvSpPr txBox="1"/>
          <p:nvPr/>
        </p:nvSpPr>
        <p:spPr>
          <a:xfrm>
            <a:off x="7464385" y="366903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27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1647190" y="1327785"/>
            <a:ext cx="2445385" cy="501015"/>
          </a:xfrm>
          <a:prstGeom prst="round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回顾与反思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453005" y="3443605"/>
            <a:ext cx="3035300" cy="1223645"/>
          </a:xfrm>
          <a:prstGeom prst="wedgeRoundRectCallout">
            <a:avLst>
              <a:gd name="adj1" fmla="val -1273"/>
              <a:gd name="adj2" fmla="val 6394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66FF33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上面两个问题有什么关系？</a:t>
            </a:r>
          </a:p>
        </p:txBody>
      </p:sp>
      <p:pic>
        <p:nvPicPr>
          <p:cNvPr id="23556" name="Picture 4" descr="s3(2)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00538" y="4667250"/>
            <a:ext cx="1260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7" name="Picture 5" descr="5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3600" y="4162108"/>
            <a:ext cx="1728788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7033260" y="3441700"/>
            <a:ext cx="3125470" cy="720725"/>
          </a:xfrm>
          <a:prstGeom prst="wedgeRoundRectCallout">
            <a:avLst>
              <a:gd name="adj1" fmla="val 352"/>
              <a:gd name="adj2" fmla="val 6850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66FF33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都是用除法算的。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317875" y="2584450"/>
            <a:ext cx="648017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问题2：鸡的只数是鸭的多少倍？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317875" y="1935163"/>
            <a:ext cx="569468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问题1：鹅的只数是鸭的几分之几？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555" grpId="0" bldLvl="0" animBg="1" autoUpdateAnimBg="0"/>
      <p:bldP spid="23558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" name="组合 4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1" name="图片 5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2" name="图片 5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5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22740" y="2945765"/>
            <a:ext cx="2499360" cy="23666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 rot="10800000" flipH="1">
            <a:off x="1902460" y="1614805"/>
            <a:ext cx="7651750" cy="23018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4" name="圆角矩形 53"/>
          <p:cNvSpPr/>
          <p:nvPr/>
        </p:nvSpPr>
        <p:spPr>
          <a:xfrm rot="10800000" flipH="1">
            <a:off x="1902460" y="1637030"/>
            <a:ext cx="7652385" cy="229933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5" name="文本框 22"/>
          <p:cNvSpPr txBox="1"/>
          <p:nvPr/>
        </p:nvSpPr>
        <p:spPr>
          <a:xfrm flipH="1">
            <a:off x="2175510" y="1748155"/>
            <a:ext cx="7437120" cy="196850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求一个数是另一个数的几分之几，或几倍，都用除法计算。两个数相除，如果商是整数，则用几倍来表示；如果商不是整数，则用几分之几来表示。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4" grpId="0" bldLvl="0" animBg="1"/>
      <p:bldP spid="5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907858" y="1325563"/>
            <a:ext cx="777716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你还能提出其他数学问题并解答吗？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339658" y="4021138"/>
            <a:ext cx="6480175" cy="5835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问题2：鸡的只数是鹅的多少倍？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268220" y="2117725"/>
            <a:ext cx="6482080" cy="5835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问题1：鹅的只数是鸡的几分之几？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997008" y="3035300"/>
            <a:ext cx="2663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7÷20=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981133" y="5027613"/>
            <a:ext cx="266223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20÷7=</a:t>
            </a:r>
          </a:p>
        </p:txBody>
      </p:sp>
      <p:sp>
        <p:nvSpPr>
          <p:cNvPr id="2" name="TextBox 16"/>
          <p:cNvSpPr txBox="1"/>
          <p:nvPr/>
        </p:nvSpPr>
        <p:spPr>
          <a:xfrm>
            <a:off x="5578648" y="2801109"/>
            <a:ext cx="6995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</a:p>
        </p:txBody>
      </p:sp>
      <p:sp>
        <p:nvSpPr>
          <p:cNvPr id="12" name="TextBox 17"/>
          <p:cNvSpPr txBox="1"/>
          <p:nvPr/>
        </p:nvSpPr>
        <p:spPr>
          <a:xfrm>
            <a:off x="5491544" y="3286169"/>
            <a:ext cx="1151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5469255" y="3321050"/>
            <a:ext cx="555625" cy="1143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6"/>
          <p:cNvSpPr txBox="1"/>
          <p:nvPr/>
        </p:nvSpPr>
        <p:spPr>
          <a:xfrm>
            <a:off x="5290696" y="4789748"/>
            <a:ext cx="10075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</a:t>
            </a:r>
          </a:p>
        </p:txBody>
      </p:sp>
      <p:sp>
        <p:nvSpPr>
          <p:cNvPr id="16" name="TextBox 17"/>
          <p:cNvSpPr txBox="1"/>
          <p:nvPr/>
        </p:nvSpPr>
        <p:spPr>
          <a:xfrm>
            <a:off x="5415985" y="5274808"/>
            <a:ext cx="1151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5345430" y="5319395"/>
            <a:ext cx="546100" cy="635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utoUpdateAnimBg="0"/>
      <p:bldP spid="24580" grpId="0" bldLvl="0" animBg="1" autoUpdateAnimBg="0"/>
      <p:bldP spid="24581" grpId="0" bldLvl="0" animBg="1" autoUpdateAnimBg="0"/>
      <p:bldP spid="24582" grpId="0" bldLvl="0" animBg="1" autoUpdateAnimBg="0"/>
      <p:bldP spid="24584" grpId="0" bldLvl="0" animBg="1" autoUpdateAnimBg="0"/>
      <p:bldP spid="2" grpId="0"/>
      <p:bldP spid="12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3296087" y="1247131"/>
            <a:ext cx="644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班有男生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女生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134926" y="1967508"/>
            <a:ext cx="7233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女生人数是男生人数的几分之几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4926" y="3475751"/>
            <a:ext cx="7233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女生人数是全班人数的几分之几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4926" y="4948411"/>
            <a:ext cx="7233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男生人数是全班人数的几分之几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503078" y="2632354"/>
            <a:ext cx="26638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22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÷2</a:t>
            </a:r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3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=</a:t>
            </a:r>
            <a:endParaRPr lang="zh-CN" altLang="en-US" sz="4400" dirty="0">
              <a:solidFill>
                <a:srgbClr val="C00000"/>
              </a:solidFill>
              <a:latin typeface="+mj-lt"/>
              <a:sym typeface="宋体" panose="02010600030101010101" pitchFamily="2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041018" y="2283863"/>
            <a:ext cx="815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22</a:t>
            </a:r>
            <a:endParaRPr lang="zh-CN" altLang="en-US" sz="4400" dirty="0">
              <a:latin typeface="+mj-lt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029391" y="2949898"/>
            <a:ext cx="1151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23</a:t>
            </a:r>
            <a:endParaRPr lang="zh-CN" altLang="en-US" sz="4400" dirty="0">
              <a:latin typeface="+mj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029391" y="3053304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4503078" y="4116199"/>
            <a:ext cx="42484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22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÷</a:t>
            </a:r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(22+23</a:t>
            </a:r>
            <a:r>
              <a:rPr lang="en-US" altLang="zh-CN" sz="4400" dirty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)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=</a:t>
            </a:r>
            <a:endParaRPr lang="zh-CN" altLang="en-US" sz="4400" dirty="0">
              <a:solidFill>
                <a:srgbClr val="C00000"/>
              </a:solidFill>
              <a:latin typeface="+mj-lt"/>
              <a:sym typeface="宋体" panose="02010600030101010101" pitchFamily="2" charset="-122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8619004" y="3731478"/>
            <a:ext cx="1246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22</a:t>
            </a:r>
            <a:endParaRPr lang="zh-CN" altLang="en-US" sz="4400" dirty="0">
              <a:latin typeface="+mj-lt"/>
            </a:endParaRPr>
          </a:p>
        </p:txBody>
      </p:sp>
      <p:sp>
        <p:nvSpPr>
          <p:cNvPr id="40" name="TextBox 17"/>
          <p:cNvSpPr txBox="1"/>
          <p:nvPr/>
        </p:nvSpPr>
        <p:spPr>
          <a:xfrm>
            <a:off x="8607377" y="4397513"/>
            <a:ext cx="1151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45</a:t>
            </a:r>
            <a:endParaRPr lang="zh-CN" altLang="en-US" sz="4400" dirty="0">
              <a:latin typeface="+mj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542915" y="4493321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4503078" y="5669281"/>
            <a:ext cx="42484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23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÷</a:t>
            </a:r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(22+23</a:t>
            </a:r>
            <a:r>
              <a:rPr lang="en-US" altLang="zh-CN" sz="4400" dirty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)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=</a:t>
            </a:r>
            <a:endParaRPr lang="zh-CN" altLang="en-US" sz="4400" dirty="0">
              <a:solidFill>
                <a:srgbClr val="C00000"/>
              </a:solidFill>
              <a:latin typeface="+mj-lt"/>
              <a:sym typeface="宋体" panose="02010600030101010101" pitchFamily="2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8532379" y="5400060"/>
            <a:ext cx="1487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23</a:t>
            </a:r>
            <a:endParaRPr lang="zh-CN" altLang="en-US" sz="4400" dirty="0">
              <a:latin typeface="+mj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591040" y="6046403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7"/>
          <p:cNvSpPr txBox="1"/>
          <p:nvPr/>
        </p:nvSpPr>
        <p:spPr>
          <a:xfrm>
            <a:off x="8493582" y="5939165"/>
            <a:ext cx="1151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45</a:t>
            </a:r>
            <a:endParaRPr lang="zh-CN" altLang="en-US" sz="4400" dirty="0">
              <a:latin typeface="+mj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6" grpId="0"/>
      <p:bldP spid="17" grpId="0"/>
      <p:bldP spid="34" grpId="0" bldLvl="0" animBg="1" autoUpdateAnimBg="0"/>
      <p:bldP spid="35" grpId="0"/>
      <p:bldP spid="40" grpId="0"/>
      <p:bldP spid="42" grpId="0" bldLvl="0" animBg="1" autoUpdateAnimBg="0"/>
      <p:bldP spid="43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85755" y="670139"/>
            <a:ext cx="53073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教材第51页练习十二第1,2,4题。</a:t>
            </a:r>
          </a:p>
        </p:txBody>
      </p:sp>
      <p:sp>
        <p:nvSpPr>
          <p:cNvPr id="7" name="矩形 6"/>
          <p:cNvSpPr/>
          <p:nvPr/>
        </p:nvSpPr>
        <p:spPr>
          <a:xfrm>
            <a:off x="2946684" y="318588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1÷2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82788" y="3177169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kg)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67185" y="29772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67185" y="33827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267184" y="348439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943394" y="4594414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1÷3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79498" y="4585703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kg)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63895" y="43858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63895" y="47912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263894" y="489292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336675" y="1330960"/>
            <a:ext cx="671258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latin typeface="+mj-ea"/>
                <a:ea typeface="+mj-ea"/>
              </a:rPr>
              <a:t>这些</a:t>
            </a:r>
            <a:r>
              <a:rPr lang="zh-CN" altLang="en-US" sz="3200" dirty="0">
                <a:latin typeface="+mj-ea"/>
                <a:ea typeface="+mj-ea"/>
              </a:rPr>
              <a:t>葡萄干平均装在</a:t>
            </a:r>
            <a:r>
              <a:rPr lang="en-US" altLang="zh-CN" sz="3200" dirty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个袋子</a:t>
            </a:r>
            <a:r>
              <a:rPr lang="zh-CN" altLang="en-US" sz="3200" dirty="0" smtClean="0">
                <a:latin typeface="+mj-ea"/>
                <a:ea typeface="+mj-ea"/>
              </a:rPr>
              <a:t>里，</a:t>
            </a:r>
            <a:endParaRPr lang="en-US" altLang="zh-CN" sz="32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每袋重</a:t>
            </a:r>
            <a:r>
              <a:rPr lang="zh-CN" altLang="en-US" sz="3200" dirty="0">
                <a:latin typeface="+mj-ea"/>
                <a:ea typeface="+mj-ea"/>
              </a:rPr>
              <a:t>多少千克</a:t>
            </a:r>
            <a:r>
              <a:rPr lang="zh-CN" altLang="en-US" sz="3200" dirty="0" smtClean="0">
                <a:latin typeface="+mj-ea"/>
                <a:ea typeface="+mj-ea"/>
              </a:rPr>
              <a:t>？平均</a:t>
            </a:r>
            <a:r>
              <a:rPr lang="zh-CN" altLang="en-US" sz="3200" dirty="0">
                <a:latin typeface="+mj-ea"/>
                <a:ea typeface="+mj-ea"/>
              </a:rPr>
              <a:t>装在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个</a:t>
            </a:r>
            <a:endParaRPr lang="en-US" altLang="zh-CN" sz="32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袋子</a:t>
            </a:r>
            <a:r>
              <a:rPr lang="zh-CN" altLang="en-US" sz="3200" dirty="0">
                <a:latin typeface="+mj-ea"/>
                <a:ea typeface="+mj-ea"/>
              </a:rPr>
              <a:t>中呢？ </a:t>
            </a:r>
            <a:endParaRPr lang="en-US" altLang="zh-CN" sz="3200" dirty="0">
              <a:latin typeface="+mj-ea"/>
              <a:ea typeface="+mj-ea"/>
            </a:endParaRPr>
          </a:p>
        </p:txBody>
      </p:sp>
      <p:pic>
        <p:nvPicPr>
          <p:cNvPr id="17" name="Picture 20" descr="2-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938" y="1283258"/>
            <a:ext cx="3381498" cy="24014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551940" y="3823335"/>
            <a:ext cx="98278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答：这些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葡萄干平均装在</a:t>
            </a:r>
            <a:r>
              <a:rPr lang="en-US" altLang="zh-CN" sz="3200" dirty="0">
                <a:solidFill>
                  <a:srgbClr val="FF0000"/>
                </a:solidFill>
                <a:latin typeface="+mj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个袋子里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，每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袋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重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千克。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688905" y="36253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88905" y="40308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688904" y="413246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551940" y="5353685"/>
            <a:ext cx="100723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答：这些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葡萄干平均装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在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袋子里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，每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袋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重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千克。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716155" y="51434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16155" y="55488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716154" y="565053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21" grpId="0"/>
      <p:bldP spid="22" grpId="0"/>
      <p:bldP spid="23" grpId="0"/>
      <p:bldP spid="24" grpId="0"/>
      <p:bldP spid="9" grpId="0"/>
      <p:bldP spid="26" grpId="0"/>
      <p:bldP spid="27" grpId="0"/>
      <p:bldP spid="29" grpId="0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3702209" y="2723863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3÷4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38313" y="2715152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5022710" y="25152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5022710" y="29207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022709" y="302237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702209" y="439304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3÷5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38313" y="4384329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2" name="TextBox 25"/>
          <p:cNvSpPr txBox="1"/>
          <p:nvPr/>
        </p:nvSpPr>
        <p:spPr>
          <a:xfrm>
            <a:off x="5022710" y="41844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26"/>
          <p:cNvSpPr txBox="1"/>
          <p:nvPr/>
        </p:nvSpPr>
        <p:spPr>
          <a:xfrm>
            <a:off x="5022710" y="45899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22709" y="469155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1474912" y="1438032"/>
            <a:ext cx="864096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的花坛，种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种花，每种花平均占地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多少平方米？种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种呢？（用分数表示。） 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18620" y="3496787"/>
            <a:ext cx="8713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答：种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种花，每种花平均占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平方米。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7647160" y="33086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28"/>
          <p:cNvSpPr txBox="1"/>
          <p:nvPr/>
        </p:nvSpPr>
        <p:spPr>
          <a:xfrm>
            <a:off x="7647160" y="37141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647159" y="381576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917704" y="5295687"/>
            <a:ext cx="8713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答：种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种花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，每种花平均占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平方米。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Box 32"/>
          <p:cNvSpPr txBox="1"/>
          <p:nvPr/>
        </p:nvSpPr>
        <p:spPr>
          <a:xfrm>
            <a:off x="7646244" y="51075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33"/>
          <p:cNvSpPr txBox="1"/>
          <p:nvPr/>
        </p:nvSpPr>
        <p:spPr>
          <a:xfrm>
            <a:off x="7646244" y="55130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646243" y="561466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30" grpId="0"/>
      <p:bldP spid="31" grpId="0"/>
      <p:bldP spid="32" grpId="0"/>
      <p:bldP spid="33" grpId="0"/>
      <p:bldP spid="36" grpId="0"/>
      <p:bldP spid="37" grpId="0"/>
      <p:bldP spid="38" grpId="0"/>
      <p:bldP spid="40" grpId="0"/>
      <p:bldP spid="41" grpId="0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58" name="TextBox 57"/>
          <p:cNvSpPr txBox="1"/>
          <p:nvPr/>
        </p:nvSpPr>
        <p:spPr>
          <a:xfrm>
            <a:off x="8259445" y="2588895"/>
            <a:ext cx="2094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41783" y="103144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303533" y="150892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3" name="TextBox 35"/>
          <p:cNvSpPr txBox="1"/>
          <p:nvPr/>
        </p:nvSpPr>
        <p:spPr>
          <a:xfrm>
            <a:off x="8233779" y="103144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30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8233779" y="14369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01647" y="211156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133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6" name="TextBox 60"/>
          <p:cNvSpPr txBox="1"/>
          <p:nvPr/>
        </p:nvSpPr>
        <p:spPr>
          <a:xfrm>
            <a:off x="3775380" y="2589045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7" name="TextBox 71"/>
          <p:cNvSpPr txBox="1"/>
          <p:nvPr/>
        </p:nvSpPr>
        <p:spPr>
          <a:xfrm>
            <a:off x="3938400" y="44878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23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8" name="TextBox 72"/>
          <p:cNvSpPr txBox="1"/>
          <p:nvPr/>
        </p:nvSpPr>
        <p:spPr>
          <a:xfrm>
            <a:off x="3765265" y="489330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9" name="TextBox 74"/>
          <p:cNvSpPr txBox="1"/>
          <p:nvPr/>
        </p:nvSpPr>
        <p:spPr>
          <a:xfrm>
            <a:off x="8792576" y="44878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0" name="TextBox 75"/>
          <p:cNvSpPr txBox="1"/>
          <p:nvPr/>
        </p:nvSpPr>
        <p:spPr>
          <a:xfrm>
            <a:off x="8809843" y="48933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60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005841" y="55858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48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925829" y="5991285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206918" y="1571780"/>
            <a:ext cx="910880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990850" y="1067435"/>
            <a:ext cx="1954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90850" y="1499870"/>
            <a:ext cx="1721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2067667" y="1279392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9cm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45790" y="1292901"/>
            <a:ext cx="737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dm</a:t>
            </a:r>
            <a:endParaRPr lang="zh-CN" altLang="en-US" sz="3200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8122748" y="1553916"/>
            <a:ext cx="910880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907020" y="1049655"/>
            <a:ext cx="1597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07020" y="1482090"/>
            <a:ext cx="1729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19002" y="1261528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30cm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61620" y="1275037"/>
            <a:ext cx="737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dm</a:t>
            </a:r>
            <a:endParaRPr lang="zh-CN" altLang="en-US" sz="320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3791124" y="265190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82"/>
          <p:cNvSpPr txBox="1"/>
          <p:nvPr/>
        </p:nvSpPr>
        <p:spPr>
          <a:xfrm>
            <a:off x="3405505" y="2147570"/>
            <a:ext cx="2392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5" name="TextBox 83"/>
          <p:cNvSpPr txBox="1"/>
          <p:nvPr/>
        </p:nvSpPr>
        <p:spPr>
          <a:xfrm>
            <a:off x="3415030" y="2588895"/>
            <a:ext cx="1960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6" name="TextBox 84"/>
          <p:cNvSpPr txBox="1"/>
          <p:nvPr/>
        </p:nvSpPr>
        <p:spPr>
          <a:xfrm>
            <a:off x="1982542" y="2359512"/>
            <a:ext cx="18934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133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27508" y="2309724"/>
            <a:ext cx="657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en-US" sz="3200" dirty="0"/>
          </a:p>
        </p:txBody>
      </p:sp>
      <p:sp>
        <p:nvSpPr>
          <p:cNvPr id="41" name="TextBox 40"/>
          <p:cNvSpPr txBox="1"/>
          <p:nvPr/>
        </p:nvSpPr>
        <p:spPr>
          <a:xfrm>
            <a:off x="8819323" y="21115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79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814136" y="25688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556674" y="265190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249285" y="2147570"/>
            <a:ext cx="2040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26364" y="2359512"/>
            <a:ext cx="1545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79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dm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71330" y="2309724"/>
            <a:ext cx="51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endParaRPr lang="zh-CN" altLang="en-US" sz="3200" dirty="0"/>
          </a:p>
        </p:txBody>
      </p:sp>
      <p:sp>
        <p:nvSpPr>
          <p:cNvPr id="29" name="TextBox 64"/>
          <p:cNvSpPr txBox="1"/>
          <p:nvPr/>
        </p:nvSpPr>
        <p:spPr>
          <a:xfrm>
            <a:off x="3966021" y="33535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56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0" name="TextBox 67"/>
          <p:cNvSpPr txBox="1"/>
          <p:nvPr/>
        </p:nvSpPr>
        <p:spPr>
          <a:xfrm>
            <a:off x="3901647" y="3831045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703372" y="389390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3"/>
          <p:cNvSpPr txBox="1"/>
          <p:nvPr/>
        </p:nvSpPr>
        <p:spPr>
          <a:xfrm>
            <a:off x="3397885" y="3389630"/>
            <a:ext cx="2399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08045" y="3830955"/>
            <a:ext cx="2520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0" name="TextBox 79"/>
          <p:cNvSpPr txBox="1"/>
          <p:nvPr/>
        </p:nvSpPr>
        <p:spPr>
          <a:xfrm>
            <a:off x="1975180" y="3601512"/>
            <a:ext cx="1685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56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920146" y="3551724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3200" dirty="0"/>
          </a:p>
        </p:txBody>
      </p:sp>
      <p:sp>
        <p:nvSpPr>
          <p:cNvPr id="49" name="TextBox 86"/>
          <p:cNvSpPr txBox="1"/>
          <p:nvPr/>
        </p:nvSpPr>
        <p:spPr>
          <a:xfrm>
            <a:off x="8811961" y="33535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53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50" name="TextBox 87"/>
          <p:cNvSpPr txBox="1"/>
          <p:nvPr/>
        </p:nvSpPr>
        <p:spPr>
          <a:xfrm>
            <a:off x="8618567" y="3831045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8549312" y="389390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89"/>
          <p:cNvSpPr txBox="1"/>
          <p:nvPr/>
        </p:nvSpPr>
        <p:spPr>
          <a:xfrm>
            <a:off x="8241665" y="3389630"/>
            <a:ext cx="1879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3" name="TextBox 90"/>
          <p:cNvSpPr txBox="1"/>
          <p:nvPr/>
        </p:nvSpPr>
        <p:spPr>
          <a:xfrm>
            <a:off x="8251825" y="3830955"/>
            <a:ext cx="180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4" name="TextBox 91"/>
          <p:cNvSpPr txBox="1"/>
          <p:nvPr/>
        </p:nvSpPr>
        <p:spPr>
          <a:xfrm>
            <a:off x="6819002" y="3601512"/>
            <a:ext cx="1499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mL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9763968" y="3551724"/>
            <a:ext cx="3577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</a:t>
            </a:r>
            <a:endParaRPr lang="zh-CN" altLang="en-US" sz="3200" dirty="0"/>
          </a:p>
        </p:txBody>
      </p:sp>
      <p:sp>
        <p:nvSpPr>
          <p:cNvPr id="116" name="TextBox 93"/>
          <p:cNvSpPr txBox="1"/>
          <p:nvPr/>
        </p:nvSpPr>
        <p:spPr>
          <a:xfrm>
            <a:off x="3397885" y="4469765"/>
            <a:ext cx="1978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7" name="TextBox 94"/>
          <p:cNvSpPr txBox="1"/>
          <p:nvPr/>
        </p:nvSpPr>
        <p:spPr>
          <a:xfrm>
            <a:off x="3408045" y="4911090"/>
            <a:ext cx="2176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8" name="TextBox 95"/>
          <p:cNvSpPr txBox="1"/>
          <p:nvPr/>
        </p:nvSpPr>
        <p:spPr>
          <a:xfrm>
            <a:off x="1975180" y="4681632"/>
            <a:ext cx="181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千克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920146" y="46318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吨</a:t>
            </a:r>
          </a:p>
        </p:txBody>
      </p:sp>
      <p:cxnSp>
        <p:nvCxnSpPr>
          <p:cNvPr id="120" name="直接连接符 119"/>
          <p:cNvCxnSpPr/>
          <p:nvPr/>
        </p:nvCxnSpPr>
        <p:spPr>
          <a:xfrm>
            <a:off x="3703372" y="497402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98"/>
          <p:cNvSpPr txBox="1"/>
          <p:nvPr/>
        </p:nvSpPr>
        <p:spPr>
          <a:xfrm>
            <a:off x="8235950" y="4469765"/>
            <a:ext cx="18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2" name="TextBox 99"/>
          <p:cNvSpPr txBox="1"/>
          <p:nvPr/>
        </p:nvSpPr>
        <p:spPr>
          <a:xfrm>
            <a:off x="8246110" y="4911090"/>
            <a:ext cx="1875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3" name="TextBox 100"/>
          <p:cNvSpPr txBox="1"/>
          <p:nvPr/>
        </p:nvSpPr>
        <p:spPr>
          <a:xfrm>
            <a:off x="6813297" y="4681632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13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秒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9758263" y="46318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</a:t>
            </a:r>
            <a:endParaRPr lang="zh-CN" altLang="en-US" sz="3200" dirty="0"/>
          </a:p>
        </p:txBody>
      </p:sp>
      <p:cxnSp>
        <p:nvCxnSpPr>
          <p:cNvPr id="125" name="直接连接符 124"/>
          <p:cNvCxnSpPr/>
          <p:nvPr/>
        </p:nvCxnSpPr>
        <p:spPr>
          <a:xfrm>
            <a:off x="8541489" y="497402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03"/>
          <p:cNvSpPr txBox="1"/>
          <p:nvPr/>
        </p:nvSpPr>
        <p:spPr>
          <a:xfrm>
            <a:off x="3463925" y="5577205"/>
            <a:ext cx="2052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7" name="TextBox 104"/>
          <p:cNvSpPr txBox="1"/>
          <p:nvPr/>
        </p:nvSpPr>
        <p:spPr>
          <a:xfrm>
            <a:off x="3474085" y="6009005"/>
            <a:ext cx="2110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8" name="TextBox 105"/>
          <p:cNvSpPr txBox="1"/>
          <p:nvPr/>
        </p:nvSpPr>
        <p:spPr>
          <a:xfrm>
            <a:off x="2041483" y="5779616"/>
            <a:ext cx="181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48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公顷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986449" y="577526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平方千米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3769675" y="6072004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09"/>
          <p:cNvSpPr txBox="1"/>
          <p:nvPr/>
        </p:nvSpPr>
        <p:spPr>
          <a:xfrm>
            <a:off x="1562418" y="124746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3" grpId="0"/>
      <p:bldP spid="15" grpId="0"/>
      <p:bldP spid="60" grpId="0"/>
      <p:bldP spid="16" grpId="0"/>
      <p:bldP spid="17" grpId="0"/>
      <p:bldP spid="18" grpId="0"/>
      <p:bldP spid="19" grpId="0"/>
      <p:bldP spid="20" grpId="0"/>
      <p:bldP spid="78" grpId="0"/>
      <p:bldP spid="79" grpId="0"/>
      <p:bldP spid="41" grpId="0"/>
      <p:bldP spid="42" grpId="0"/>
      <p:bldP spid="29" grpId="0"/>
      <p:bldP spid="30" grpId="0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00480" y="2162175"/>
            <a:ext cx="7053580" cy="249110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285875" y="2128520"/>
            <a:ext cx="7104380" cy="252539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352607" y="2153934"/>
            <a:ext cx="7013715" cy="150685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这节课的收获是知道了分数与除法的关系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知道被除数相当于分数中的分子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除数相当于分数中的分母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除号相当于分数中的分数线。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你有哪些收获?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22"/>
          <p:cNvSpPr txBox="1"/>
          <p:nvPr/>
        </p:nvSpPr>
        <p:spPr>
          <a:xfrm flipH="1">
            <a:off x="1377372" y="3579509"/>
            <a:ext cx="7013715" cy="10350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还知道了求一个数是另一个数的几分之几也用除法计算。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322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2529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1.教材第51页练习十二第5,6题。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3267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7" name="文本框 22"/>
          <p:cNvSpPr txBox="1"/>
          <p:nvPr/>
        </p:nvSpPr>
        <p:spPr>
          <a:xfrm flipH="1">
            <a:off x="3829685" y="253936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2.教材第52页练习十二第7,8题。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1854835" y="2108200"/>
            <a:ext cx="2089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4120" y="1322705"/>
            <a:ext cx="14865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口算</a:t>
            </a:r>
          </a:p>
        </p:txBody>
      </p:sp>
      <p:sp>
        <p:nvSpPr>
          <p:cNvPr id="7" name="矩形 6"/>
          <p:cNvSpPr/>
          <p:nvPr/>
        </p:nvSpPr>
        <p:spPr>
          <a:xfrm>
            <a:off x="2997835" y="2089150"/>
            <a:ext cx="6388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矩形 7"/>
          <p:cNvSpPr/>
          <p:nvPr/>
        </p:nvSpPr>
        <p:spPr>
          <a:xfrm>
            <a:off x="4620895" y="2108200"/>
            <a:ext cx="2089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9475" y="2060575"/>
            <a:ext cx="6388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矩形 9"/>
          <p:cNvSpPr/>
          <p:nvPr/>
        </p:nvSpPr>
        <p:spPr>
          <a:xfrm>
            <a:off x="7298690" y="2089150"/>
            <a:ext cx="2089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37270" y="2041525"/>
            <a:ext cx="6388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矩形 11"/>
          <p:cNvSpPr/>
          <p:nvPr/>
        </p:nvSpPr>
        <p:spPr>
          <a:xfrm>
            <a:off x="1844675" y="2873375"/>
            <a:ext cx="2089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7675" y="2854325"/>
            <a:ext cx="156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4" name="矩形 13"/>
          <p:cNvSpPr/>
          <p:nvPr/>
        </p:nvSpPr>
        <p:spPr>
          <a:xfrm>
            <a:off x="4797425" y="2825750"/>
            <a:ext cx="2089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40930" y="2854325"/>
            <a:ext cx="2089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43270" y="2797175"/>
            <a:ext cx="156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9" name="矩形 28"/>
          <p:cNvSpPr/>
          <p:nvPr/>
        </p:nvSpPr>
        <p:spPr>
          <a:xfrm>
            <a:off x="8580120" y="2806700"/>
            <a:ext cx="156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210810" y="3486150"/>
            <a:ext cx="4473575" cy="1120775"/>
            <a:chOff x="7891686" y="1460852"/>
            <a:chExt cx="3777800" cy="1491898"/>
          </a:xfrm>
        </p:grpSpPr>
        <p:sp>
          <p:nvSpPr>
            <p:cNvPr id="31" name="云形标注 30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48097"/>
                <a:gd name="adj2" fmla="val 43541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6"/>
            <p:cNvSpPr txBox="1"/>
            <p:nvPr/>
          </p:nvSpPr>
          <p:spPr>
            <a:xfrm>
              <a:off x="8400317" y="1612423"/>
              <a:ext cx="2760538" cy="126874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比较这6道题的商,你发现了什么?</a:t>
              </a:r>
            </a:p>
          </p:txBody>
        </p:sp>
      </p:grpSp>
      <p:pic>
        <p:nvPicPr>
          <p:cNvPr id="3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530715" y="3745865"/>
            <a:ext cx="1891665" cy="17913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2761615" y="4702810"/>
            <a:ext cx="4125595" cy="109537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上面3题的商没有余数,下面3题的商都有余数。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120" y="4772660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28" grpId="0"/>
      <p:bldP spid="28" grpId="1"/>
      <p:bldP spid="29" grpId="0"/>
      <p:bldP spid="29" grpId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1395" y="1107440"/>
            <a:ext cx="9986010" cy="2177428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400317" y="1663139"/>
              <a:ext cx="2760538" cy="9480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如果遇到除不尽或得不到整数商的情况,怎么能用分数表示呢?除法与分数有什么关系呢?这就是我们今天要研究的问题。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247972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54275" y="1107440"/>
            <a:ext cx="8533130" cy="1845310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254623" y="1799686"/>
              <a:ext cx="2864134" cy="77059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在计算除法时,如果遇到除不尽或得不到整数商的情况,我们是怎样处理的？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247972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039745" y="3888105"/>
            <a:ext cx="4585335" cy="109537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可以用小数表示商,或者除到个位后,用余数表示结果。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0" y="3957955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1395" y="1107440"/>
            <a:ext cx="9986010" cy="2752089"/>
            <a:chOff x="7891686" y="1460852"/>
            <a:chExt cx="3777800" cy="1885636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885636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260266" y="1781916"/>
              <a:ext cx="2760538" cy="124345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你们知道吗?有了分数,再遇到这种情况,我们就可以用分数来表示商。要想知道怎样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用分数来表示除法的商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,就要先理解分数与除法的关系。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247972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3" name="标题 3"/>
          <p:cNvSpPr>
            <a:spLocks noGrp="1"/>
          </p:cNvSpPr>
          <p:nvPr/>
        </p:nvSpPr>
        <p:spPr>
          <a:xfrm>
            <a:off x="3369310" y="4256405"/>
            <a:ext cx="4543425" cy="89979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分数与除法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8715" y="1790065"/>
            <a:ext cx="7077710" cy="3721735"/>
          </a:xfrm>
          <a:prstGeom prst="rect">
            <a:avLst/>
          </a:prstGeom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682115" y="1144905"/>
            <a:ext cx="96100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个月饼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平均分给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人，每人分得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多少个？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1008380" y="126746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7" grpId="1" animBg="1"/>
      <p:bldP spid="47" grpId="0" animBg="1"/>
      <p:bldP spid="4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1307</Words>
  <Application>Microsoft Office PowerPoint</Application>
  <PresentationFormat>自定义</PresentationFormat>
  <Paragraphs>234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2187</cp:revision>
  <dcterms:created xsi:type="dcterms:W3CDTF">2017-11-13T08:28:00Z</dcterms:created>
  <dcterms:modified xsi:type="dcterms:W3CDTF">2021-12-08T06:49:09Z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